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Cardo"/>
      <p:regular r:id="rId37"/>
      <p:bold r:id="rId38"/>
      <p:italic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Indie Flower"/>
      <p:regular r:id="rId44"/>
    </p:embeddedFont>
    <p:embeddedFont>
      <p:font typeface="Pacifico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C599038-893C-4DD8-8C64-7812B87F196C}">
  <a:tblStyle styleId="{5C599038-893C-4DD8-8C64-7812B87F19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4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6.xml"/><Relationship Id="rId44" Type="http://schemas.openxmlformats.org/officeDocument/2006/relationships/font" Target="fonts/IndieFlower-regular.fntdata"/><Relationship Id="rId21" Type="http://schemas.openxmlformats.org/officeDocument/2006/relationships/slide" Target="slides/slide15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Pacific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Cardo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Cardo-italic.fntdata"/><Relationship Id="rId16" Type="http://schemas.openxmlformats.org/officeDocument/2006/relationships/slide" Target="slides/slide10.xml"/><Relationship Id="rId38" Type="http://schemas.openxmlformats.org/officeDocument/2006/relationships/font" Target="fonts/Card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bd53dea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bd53dea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bd53dea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bd53dea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bd53deae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bd53deae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bd53dea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bd53dea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bd53dea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bd53dea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b3eaad72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b3eaad7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b3eaad72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b3eaad7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3eaad7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3eaad7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b3eaad72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b3eaad7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b3eaad72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b3eaad7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b3e1022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b3e1022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b3eaad72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b3eaad72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3e1022e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b3e1022e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b3e1022e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b3e1022e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3e1022e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3e1022e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3e1022e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3e1022e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3e1022e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b3e1022e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b3e1022e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b3e1022e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3e1022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b3e1022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3e1022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b3e1022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3e1022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b3e1022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b3e1022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b3e1022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b3e1022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b3e1022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3eaad7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3eaad7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3eaad7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b3eaad7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</a:t>
            </a:r>
            <a:r>
              <a:rPr lang="en"/>
              <a:t> Trees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Machine Learning with Decision Trees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773" y="1446738"/>
            <a:ext cx="2557677" cy="2385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/>
              <a:t>he technique of setting constraint is a greedy-approach.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algorithm will check for the best split instantaneously and move forward until one of the specified stopping condition is reached.</a:t>
            </a:r>
            <a:endParaRPr/>
          </a:p>
        </p:txBody>
      </p:sp>
      <p:sp>
        <p:nvSpPr>
          <p:cNvPr id="220" name="Google Shape;22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</a:t>
            </a:r>
            <a:r>
              <a:rPr lang="en"/>
              <a:t>onsider the following case when you’re driving:</a:t>
            </a:r>
            <a:endParaRPr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953" y="2419827"/>
            <a:ext cx="7066096" cy="2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233" name="Google Shape;233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are 2 lanes: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lane with cars moving at 80km/h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lane with trucks moving at 30km/h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 this instant, you are the yellow car and you have 2 choices: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Take a left and overtake the other 2 cars quickly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Char char="○"/>
            </a:pPr>
            <a:r>
              <a:rPr lang="en"/>
              <a:t>Keep moving in the present lane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Lets analyze these choices.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former choice, you’ll immediately overtake the car ahead and reach behind the truck and start moving at 30 km/h, looking for an opportunity to move back right.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All cars originally behind you move ahead in the meanwhile.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would be the optimum choice if your objective is to maximize the distance covered in next say 10 seconds.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later choice, you sale through at same speed, cross trucks and then overtake maybe depending on situation ahead. Greedy you!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exactly the difference between normal decision tree &amp; pruning.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decision tree with constraints won’t see the truck ahead and adopt a greedy approach by taking a left.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On the other hand if we use pruning, we in effect look at a few steps ahead and make a choice.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Easy to Understand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 tree output is very easy to understand even for people from non-analytical background.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does not require any statistical knowledge to read and interpret them.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Its graphical representation is very intuitive and users can easily relate their hypothesis.</a:t>
            </a:r>
            <a:endParaRPr/>
          </a:p>
        </p:txBody>
      </p:sp>
      <p:sp>
        <p:nvSpPr>
          <p:cNvPr id="251" name="Google Shape;251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Useful in Data exploration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 tree is one of the fastest way to identify most significant variables and relation between two or more variables.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the help of decision trees, we can create new variables / features that has better power to predict target variable.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It can also be used in data exploration stage. For example, we are working on a problem where we have information available in hundreds of variables, there decision tree will help to identify most significant variable.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263" name="Google Shape;263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 data cleaning required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requires less data cleaning compared to some other modeling techniques.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not influenced by outliers and missing values to a fair degree.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type is not a constraint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can handle both numerical and categorical variables.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Non Parametric Method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 tree is considered to be a non-parametric method.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means that decision trees have no assumptions about the space distribution and the classifier structure.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 fitting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 fitting is one of the most practical difficulty for decision tree models.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problem gets solved by setting constraints on model parameters and pruning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8010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Banks can't blindly trust the machine answer.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if there's a system failure, hacker attack or a quick fix from a senior?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deal with it, we have Decision Trees.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the data automatically divided to yes/no questions.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could sound a bit weird from a human perspective, e.g., whether the creditor earns more than $128.12?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Though, the machine comes up with such questions to split the data best at each step.</a:t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100" y="365175"/>
            <a:ext cx="20002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600" y="458775"/>
            <a:ext cx="1317750" cy="13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/>
          <p:nvPr/>
        </p:nvSpPr>
        <p:spPr>
          <a:xfrm>
            <a:off x="5287075" y="497900"/>
            <a:ext cx="1359300" cy="825000"/>
          </a:xfrm>
          <a:prstGeom prst="cloudCallout">
            <a:avLst>
              <a:gd fmla="val -64388" name="adj1"/>
              <a:gd fmla="val -377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5482700" y="624600"/>
            <a:ext cx="107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acifico"/>
                <a:ea typeface="Pacifico"/>
                <a:cs typeface="Pacifico"/>
                <a:sym typeface="Pacifico"/>
              </a:rPr>
              <a:t>Does this human earn more than $128.12?</a:t>
            </a:r>
            <a:endParaRPr sz="1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</p:txBody>
      </p:sp>
      <p:sp>
        <p:nvSpPr>
          <p:cNvPr id="281" name="Google Shape;281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 fit for continuous variables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While working with continuous numerical variables, decision tree looses information when it categorizes variables in different categories.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</a:t>
            </a:r>
            <a:endParaRPr/>
          </a:p>
        </p:txBody>
      </p:sp>
      <p:sp>
        <p:nvSpPr>
          <p:cNvPr id="287" name="Google Shape;287;p33"/>
          <p:cNvSpPr txBox="1"/>
          <p:nvPr>
            <p:ph idx="1" type="body"/>
          </p:nvPr>
        </p:nvSpPr>
        <p:spPr>
          <a:xfrm>
            <a:off x="3964575" y="631650"/>
            <a:ext cx="49791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concept of entropy originated in thermodynamics as a measure of molecular disorder.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Entropy approaches zero when molecules are still and well ordered.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Machine Learning, it is frequently used as an impurity measure.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set’s entropy is zero when it contains instances of only one class.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200"/>
              <a:t>The more it is closer to zero, the better your algorithm.</a:t>
            </a:r>
            <a:endParaRPr sz="1200"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850" y="1851625"/>
            <a:ext cx="3147175" cy="157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00" y="2020500"/>
            <a:ext cx="743325" cy="14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/>
        </p:nvSpPr>
        <p:spPr>
          <a:xfrm>
            <a:off x="337613" y="3380325"/>
            <a:ext cx="1023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rdo"/>
                <a:ea typeface="Cardo"/>
                <a:cs typeface="Cardo"/>
                <a:sym typeface="Cardo"/>
              </a:rPr>
              <a:t>Entropy ~ 0</a:t>
            </a:r>
            <a:endParaRPr i="1"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2083088" y="3380325"/>
            <a:ext cx="1538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rdo"/>
                <a:ea typeface="Cardo"/>
                <a:cs typeface="Cardo"/>
                <a:sym typeface="Cardo"/>
              </a:rPr>
              <a:t>Entropy = dQ/T</a:t>
            </a:r>
            <a:endParaRPr i="1"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Gini Index</a:t>
            </a:r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 the Gini Index as our cost function used to evaluate splits in the dataset.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Gini score gives an idea of how good a split is by how mixed the classes are in the two groups created by the split.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perfect separation results in a Gini score of 0,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worst case split that results in 1.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CART (Classification and Regression Tree) uses Gini method to create binary splits.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Performance Metrics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303" name="Google Shape;303;p35"/>
          <p:cNvGraphicFramePr/>
          <p:nvPr/>
        </p:nvGraphicFramePr>
        <p:xfrm>
          <a:off x="370675" y="7783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{5C599038-893C-4DD8-8C64-7812B87F196C}</a:tableStyleId>
              </a:tblPr>
              <a:tblGrid>
                <a:gridCol w="2853025"/>
                <a:gridCol w="2853025"/>
                <a:gridCol w="2853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What does it say?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What it should be?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Proportion of the correctly classified samples and all the samples.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Closer to 1, the better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 &amp; Recall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probability and Predicted probability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Closer to 1, the better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Harmonic Mean of Precision and 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Closer to 1, the better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Confusion Matrix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Identify a class that’s constantly mistaken for some other class.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 the classifier is perfect, you’ll obtain non-zero values only on the main diagonal.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Performance Metrics</a:t>
            </a:r>
            <a:endParaRPr/>
          </a:p>
        </p:txBody>
      </p:sp>
      <p:graphicFrame>
        <p:nvGraphicFramePr>
          <p:cNvPr id="309" name="Google Shape;309;p36"/>
          <p:cNvGraphicFramePr/>
          <p:nvPr/>
        </p:nvGraphicFramePr>
        <p:xfrm>
          <a:off x="370675" y="7783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{5C599038-893C-4DD8-8C64-7812B87F196C}</a:tableStyleId>
              </a:tblPr>
              <a:tblGrid>
                <a:gridCol w="2853025"/>
                <a:gridCol w="2853025"/>
                <a:gridCol w="2853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What does it say?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What it should be?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Receiver Operating Characteristic  (ROC) Curve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Probability curve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Closer to 1, the better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Area Under ROC Curve (AOC)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How much the model is capable of distinguishing between classes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Closer to 1, the better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and ROC Curve</a:t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50292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625" y="228600"/>
            <a:ext cx="2084375" cy="18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00" y="2333625"/>
            <a:ext cx="4666158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6125" y="2266425"/>
            <a:ext cx="2197250" cy="19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and ROC Curve</a:t>
            </a:r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0957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675" y="228600"/>
            <a:ext cx="2111100" cy="19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25" y="2495550"/>
            <a:ext cx="5018544" cy="19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325" y="2246825"/>
            <a:ext cx="2373825" cy="21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819150" y="1990725"/>
            <a:ext cx="7998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That's how a tree is made.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higher the branch — the broader the question.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Any analyst can take it and explain afterwards. He may not understand it, but explain easily! (typical analysts)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 trees are widely used in high responsibility spheres: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Diagnostics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Medicine</a:t>
            </a:r>
            <a:endParaRPr/>
          </a:p>
          <a:p>
            <a:pPr indent="-298450" lvl="1" marL="914400" rtl="0" algn="l">
              <a:spcBef>
                <a:spcPts val="1000"/>
              </a:spcBef>
              <a:spcAft>
                <a:spcPts val="1000"/>
              </a:spcAft>
              <a:buSzPts val="1100"/>
              <a:buChar char="○"/>
            </a:pPr>
            <a:r>
              <a:rPr lang="en"/>
              <a:t>Finances </a:t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5131400" y="482000"/>
            <a:ext cx="3451800" cy="1681800"/>
          </a:xfrm>
          <a:prstGeom prst="wedgeEllipseCallout">
            <a:avLst>
              <a:gd fmla="val 60581" name="adj1"/>
              <a:gd fmla="val 6552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5454100" y="775350"/>
            <a:ext cx="29433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die Flower"/>
                <a:ea typeface="Indie Flower"/>
                <a:cs typeface="Indie Flower"/>
                <a:sym typeface="Indie Flower"/>
              </a:rPr>
              <a:t>Who is the mother of father of the niece of the brother of the nephew of the son of the insurer?</a:t>
            </a:r>
            <a:endParaRPr sz="16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4354175" y="522450"/>
            <a:ext cx="44145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two most popular algorithms for forming the trees are CART and C4.5.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Pure decision trees are rarely used today.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they often set the basis for large systems, and their ensembles even work better than neural networks.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you google something, that's precisely the bunch of dumb trees which are looking for a range of answers for you.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Search engines love them because they're fast.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72" y="2902475"/>
            <a:ext cx="1662950" cy="12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00" y="1497850"/>
            <a:ext cx="2830624" cy="28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b="11197" l="0" r="0" t="0"/>
          <a:stretch/>
        </p:blipFill>
        <p:spPr>
          <a:xfrm>
            <a:off x="1575850" y="424347"/>
            <a:ext cx="6060281" cy="386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328025" y="4290825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Decision Trees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598475" y="463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CART Algorithm</a:t>
            </a:r>
            <a:endParaRPr/>
          </a:p>
        </p:txBody>
      </p:sp>
      <p:cxnSp>
        <p:nvCxnSpPr>
          <p:cNvPr id="168" name="Google Shape;168;p18"/>
          <p:cNvCxnSpPr>
            <a:stCxn id="169" idx="0"/>
            <a:endCxn id="170" idx="2"/>
          </p:cNvCxnSpPr>
          <p:nvPr/>
        </p:nvCxnSpPr>
        <p:spPr>
          <a:xfrm rot="-5400000">
            <a:off x="2574702" y="3999197"/>
            <a:ext cx="619200" cy="2013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1" name="Google Shape;171;p18"/>
          <p:cNvCxnSpPr>
            <a:stCxn id="172" idx="0"/>
            <a:endCxn id="170" idx="2"/>
          </p:cNvCxnSpPr>
          <p:nvPr/>
        </p:nvCxnSpPr>
        <p:spPr>
          <a:xfrm flipH="1" rot="5400000">
            <a:off x="3003835" y="3771497"/>
            <a:ext cx="619200" cy="6567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3" name="Google Shape;173;p18"/>
          <p:cNvCxnSpPr>
            <a:stCxn id="174" idx="0"/>
            <a:endCxn id="175" idx="2"/>
          </p:cNvCxnSpPr>
          <p:nvPr/>
        </p:nvCxnSpPr>
        <p:spPr>
          <a:xfrm rot="-5400000">
            <a:off x="5319225" y="3829097"/>
            <a:ext cx="619200" cy="5415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6" name="Google Shape;176;p18"/>
          <p:cNvCxnSpPr>
            <a:stCxn id="177" idx="0"/>
            <a:endCxn id="175" idx="2"/>
          </p:cNvCxnSpPr>
          <p:nvPr/>
        </p:nvCxnSpPr>
        <p:spPr>
          <a:xfrm flipH="1" rot="5400000">
            <a:off x="5748208" y="3941447"/>
            <a:ext cx="619200" cy="3168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8" name="Google Shape;178;p18"/>
          <p:cNvCxnSpPr>
            <a:stCxn id="179" idx="2"/>
            <a:endCxn id="180" idx="0"/>
          </p:cNvCxnSpPr>
          <p:nvPr/>
        </p:nvCxnSpPr>
        <p:spPr>
          <a:xfrm flipH="1" rot="-5400000">
            <a:off x="5143054" y="757553"/>
            <a:ext cx="585000" cy="10161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1" name="Google Shape;181;p18"/>
          <p:cNvCxnSpPr>
            <a:stCxn id="182" idx="0"/>
            <a:endCxn id="179" idx="2"/>
          </p:cNvCxnSpPr>
          <p:nvPr/>
        </p:nvCxnSpPr>
        <p:spPr>
          <a:xfrm rot="-5400000">
            <a:off x="4126835" y="757342"/>
            <a:ext cx="585000" cy="10164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3" name="Google Shape;183;p18"/>
          <p:cNvCxnSpPr>
            <a:stCxn id="182" idx="2"/>
            <a:endCxn id="184" idx="0"/>
          </p:cNvCxnSpPr>
          <p:nvPr/>
        </p:nvCxnSpPr>
        <p:spPr>
          <a:xfrm flipH="1" rot="-5400000">
            <a:off x="3844235" y="1956142"/>
            <a:ext cx="619200" cy="4854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5" name="Google Shape;185;p18"/>
          <p:cNvCxnSpPr>
            <a:stCxn id="186" idx="0"/>
            <a:endCxn id="182" idx="2"/>
          </p:cNvCxnSpPr>
          <p:nvPr/>
        </p:nvCxnSpPr>
        <p:spPr>
          <a:xfrm rot="-5400000">
            <a:off x="3358855" y="1956360"/>
            <a:ext cx="619200" cy="4851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7" name="Google Shape;187;p18"/>
          <p:cNvCxnSpPr>
            <a:stCxn id="180" idx="2"/>
            <a:endCxn id="188" idx="0"/>
          </p:cNvCxnSpPr>
          <p:nvPr/>
        </p:nvCxnSpPr>
        <p:spPr>
          <a:xfrm flipH="1" rot="-5400000">
            <a:off x="5876851" y="1956142"/>
            <a:ext cx="619200" cy="4854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9" name="Google Shape;189;p18"/>
          <p:cNvCxnSpPr>
            <a:stCxn id="190" idx="0"/>
            <a:endCxn id="180" idx="2"/>
          </p:cNvCxnSpPr>
          <p:nvPr/>
        </p:nvCxnSpPr>
        <p:spPr>
          <a:xfrm rot="-5400000">
            <a:off x="5391471" y="1956360"/>
            <a:ext cx="619200" cy="4851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1" name="Google Shape;191;p18"/>
          <p:cNvCxnSpPr>
            <a:stCxn id="170" idx="0"/>
            <a:endCxn id="186" idx="2"/>
          </p:cNvCxnSpPr>
          <p:nvPr/>
        </p:nvCxnSpPr>
        <p:spPr>
          <a:xfrm rot="-5400000">
            <a:off x="2895841" y="2928879"/>
            <a:ext cx="619200" cy="4410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2" name="Google Shape;192;p18"/>
          <p:cNvCxnSpPr>
            <a:stCxn id="193" idx="0"/>
            <a:endCxn id="186" idx="2"/>
          </p:cNvCxnSpPr>
          <p:nvPr/>
        </p:nvCxnSpPr>
        <p:spPr>
          <a:xfrm flipH="1" rot="5400000">
            <a:off x="3381087" y="2884629"/>
            <a:ext cx="619200" cy="5295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4" name="Google Shape;194;p18"/>
          <p:cNvCxnSpPr>
            <a:stCxn id="195" idx="0"/>
            <a:endCxn id="190" idx="2"/>
          </p:cNvCxnSpPr>
          <p:nvPr/>
        </p:nvCxnSpPr>
        <p:spPr>
          <a:xfrm rot="-5400000">
            <a:off x="4884140" y="2884629"/>
            <a:ext cx="619200" cy="5295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6" name="Google Shape;196;p18"/>
          <p:cNvCxnSpPr>
            <a:stCxn id="175" idx="0"/>
            <a:endCxn id="190" idx="2"/>
          </p:cNvCxnSpPr>
          <p:nvPr/>
        </p:nvCxnSpPr>
        <p:spPr>
          <a:xfrm flipH="1" rot="5400000">
            <a:off x="5369385" y="2928879"/>
            <a:ext cx="619200" cy="4410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9" name="Google Shape;179;p18"/>
          <p:cNvSpPr txBox="1"/>
          <p:nvPr/>
        </p:nvSpPr>
        <p:spPr>
          <a:xfrm>
            <a:off x="4485304" y="641903"/>
            <a:ext cx="884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3469685" y="1558042"/>
            <a:ext cx="8829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5502301" y="1558042"/>
            <a:ext cx="8829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042317" y="2508510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5071821" y="2508510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4009701" y="2508510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3039205" y="2508510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5512785" y="3458979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4542290" y="3458979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3568737" y="3458979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2598241" y="3458979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4971375" y="4409447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3255085" y="4409447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2396952" y="4409447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5829508" y="4409447"/>
            <a:ext cx="773400" cy="3312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CART Algorithm</a:t>
            </a:r>
            <a:endParaRPr/>
          </a:p>
        </p:txBody>
      </p:sp>
      <p:sp>
        <p:nvSpPr>
          <p:cNvPr id="202" name="Google Shape;202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Scikit-Learn uses the </a:t>
            </a:r>
            <a:r>
              <a:rPr b="1" i="1" lang="en"/>
              <a:t>Classification And Regression Tree</a:t>
            </a:r>
            <a:r>
              <a:rPr lang="en"/>
              <a:t> (CART) algorithm to train Decision Trees (also called “growing” trees).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idea is really quite simple: the algorithm first splits the training set in two subsets using a single feature </a:t>
            </a:r>
            <a:r>
              <a:rPr i="1" lang="en">
                <a:latin typeface="Cardo"/>
                <a:ea typeface="Cardo"/>
                <a:cs typeface="Cardo"/>
                <a:sym typeface="Cardo"/>
              </a:rPr>
              <a:t>k</a:t>
            </a:r>
            <a:r>
              <a:rPr lang="en"/>
              <a:t> and a threshold </a:t>
            </a:r>
            <a:r>
              <a:rPr i="1" lang="en" sz="1700">
                <a:latin typeface="Cardo"/>
                <a:ea typeface="Cardo"/>
                <a:cs typeface="Cardo"/>
                <a:sym typeface="Cardo"/>
              </a:rPr>
              <a:t>t</a:t>
            </a:r>
            <a:r>
              <a:rPr baseline="-25000" i="1" lang="en" sz="1700">
                <a:latin typeface="Cardo"/>
                <a:ea typeface="Cardo"/>
                <a:cs typeface="Cardo"/>
                <a:sym typeface="Cardo"/>
              </a:rPr>
              <a:t>k</a:t>
            </a:r>
            <a:endParaRPr baseline="-25000" i="1" sz="800">
              <a:latin typeface="Cardo"/>
              <a:ea typeface="Cardo"/>
              <a:cs typeface="Cardo"/>
              <a:sym typeface="Card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Once it has successfully split the training set in two, it splits the subsets using the same logic, then the sub-subsets and so on, recursively.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CART algorithm is a </a:t>
            </a:r>
            <a:r>
              <a:rPr i="1" lang="en"/>
              <a:t>greedy algorithm</a:t>
            </a:r>
            <a:r>
              <a:rPr lang="en"/>
              <a:t>: it greedily searches for an optimum split at the top level, then repeats the process at each level.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It does not check whether or not the split will lead to the lowest possible impurity several levels down.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Important Terminology related to Decision Trees</a:t>
            </a:r>
            <a:endParaRPr sz="2600"/>
          </a:p>
        </p:txBody>
      </p:sp>
      <p:sp>
        <p:nvSpPr>
          <p:cNvPr id="208" name="Google Shape;208;p20"/>
          <p:cNvSpPr txBox="1"/>
          <p:nvPr>
            <p:ph idx="1" type="body"/>
          </p:nvPr>
        </p:nvSpPr>
        <p:spPr>
          <a:xfrm>
            <a:off x="819150" y="15324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u="sng"/>
              <a:t>Root Node</a:t>
            </a:r>
            <a:r>
              <a:rPr lang="en"/>
              <a:t>: It represents entire population or sample and this further gets divided into two or more homogeneous sets.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i="1" lang="en" u="sng"/>
              <a:t>Splitting</a:t>
            </a:r>
            <a:r>
              <a:rPr lang="en"/>
              <a:t>: It is a process of dividing a node into two or more sub-nodes.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i="1" lang="en" u="sng"/>
              <a:t>Decision Node</a:t>
            </a:r>
            <a:r>
              <a:rPr lang="en"/>
              <a:t>: When a sub-node splits into further sub-nodes, then it is called decision node.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i="1" lang="en" u="sng"/>
              <a:t>Leaf/ Terminal Node</a:t>
            </a:r>
            <a:r>
              <a:rPr lang="en"/>
              <a:t>: Nodes do not split is called Leaf or Terminal node.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i="1" lang="en" u="sng"/>
              <a:t>Pruning</a:t>
            </a:r>
            <a:r>
              <a:rPr lang="en"/>
              <a:t>: When we remove sub-nodes of a decision node, this process is called pruning. You can say opposite process of splitting.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i="1" lang="en" u="sng"/>
              <a:t>Branch / Sub-Tree</a:t>
            </a:r>
            <a:r>
              <a:rPr lang="en"/>
              <a:t>: A sub section of entire tree is called branch or sub-tree.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i="1" lang="en" u="sng"/>
              <a:t>Parent and Child Node</a:t>
            </a:r>
            <a:r>
              <a:rPr lang="en"/>
              <a:t>: A node, which is divided into sub-nodes is called parent node of sub-nodes where as sub-nodes are the child of parent node.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019175"/>
            <a:ext cx="56388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